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18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1886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51690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1982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79475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67812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85358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82516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9/6/2021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64609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1994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5706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76545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5763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1056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4015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0959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5509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9/6/2021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041749113"/>
      </p:ext>
    </p:extLst>
  </p:cSld>
  <p:clrMap bg1="dk1" tx1="lt1" bg2="dk2" tx2="lt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3" r:id="rId13"/>
    <p:sldLayoutId id="2147483954" r:id="rId14"/>
    <p:sldLayoutId id="2147483955" r:id="rId15"/>
    <p:sldLayoutId id="2147483956" r:id="rId16"/>
    <p:sldLayoutId id="214748395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1BD0-BB54-ED4A-8C83-C8F20E48ECE2}"/>
              </a:ext>
            </a:extLst>
          </p:cNvPr>
          <p:cNvSpPr>
            <a:spLocks noGrp="1"/>
          </p:cNvSpPr>
          <p:nvPr>
            <p:ph type="ctrTitle"/>
          </p:nvPr>
        </p:nvSpPr>
        <p:spPr/>
        <p:txBody>
          <a:bodyPr>
            <a:normAutofit fontScale="90000"/>
          </a:bodyPr>
          <a:lstStyle/>
          <a:p>
            <a:r>
              <a:rPr lang="en-US">
                <a:solidFill>
                  <a:schemeClr val="accent6"/>
                </a:solidFill>
              </a:rPr>
              <a:t> </a:t>
            </a:r>
            <a:r>
              <a:rPr lang="en-US" b="1">
                <a:solidFill>
                  <a:schemeClr val="accent6"/>
                </a:solidFill>
              </a:rPr>
              <a:t>ভারতীয় সংবিধানে স্বীকৃত সাম্যের অধিকার </a:t>
            </a:r>
          </a:p>
        </p:txBody>
      </p:sp>
      <p:sp>
        <p:nvSpPr>
          <p:cNvPr id="3" name="Subtitle 2">
            <a:extLst>
              <a:ext uri="{FF2B5EF4-FFF2-40B4-BE49-F238E27FC236}">
                <a16:creationId xmlns:a16="http://schemas.microsoft.com/office/drawing/2014/main" id="{0880EF88-9C7F-E746-9763-528B362402BC}"/>
              </a:ext>
            </a:extLst>
          </p:cNvPr>
          <p:cNvSpPr>
            <a:spLocks noGrp="1"/>
          </p:cNvSpPr>
          <p:nvPr>
            <p:ph type="subTitle" idx="1"/>
          </p:nvPr>
        </p:nvSpPr>
        <p:spPr/>
        <p:txBody>
          <a:bodyPr>
            <a:noAutofit/>
          </a:bodyPr>
          <a:lstStyle/>
          <a:p>
            <a:r>
              <a:rPr lang="en-US" sz="3200" b="1">
                <a:solidFill>
                  <a:srgbClr val="002060"/>
                </a:solidFill>
              </a:rPr>
              <a:t>Presented by Dinesh Das</a:t>
            </a:r>
          </a:p>
          <a:p>
            <a:r>
              <a:rPr lang="en-US" sz="3200" b="1">
                <a:solidFill>
                  <a:srgbClr val="002060"/>
                </a:solidFill>
              </a:rPr>
              <a:t>Assistant Professor in Political Science </a:t>
            </a:r>
          </a:p>
          <a:p>
            <a:r>
              <a:rPr lang="en-US" sz="3200" b="1">
                <a:solidFill>
                  <a:srgbClr val="002060"/>
                </a:solidFill>
              </a:rPr>
              <a:t>Asannagar MMT College </a:t>
            </a:r>
          </a:p>
        </p:txBody>
      </p:sp>
    </p:spTree>
    <p:extLst>
      <p:ext uri="{BB962C8B-B14F-4D97-AF65-F5344CB8AC3E}">
        <p14:creationId xmlns:p14="http://schemas.microsoft.com/office/powerpoint/2010/main" val="98220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A2483-CD88-E045-87FD-C2B4E54E89DB}"/>
              </a:ext>
            </a:extLst>
          </p:cNvPr>
          <p:cNvSpPr>
            <a:spLocks noGrp="1"/>
          </p:cNvSpPr>
          <p:nvPr>
            <p:ph type="title"/>
          </p:nvPr>
        </p:nvSpPr>
        <p:spPr/>
        <p:txBody>
          <a:bodyPr>
            <a:normAutofit/>
          </a:bodyPr>
          <a:lstStyle/>
          <a:p>
            <a:pPr algn="ctr"/>
            <a:r>
              <a:rPr lang="en-US" sz="4400" b="1">
                <a:solidFill>
                  <a:schemeClr val="accent6"/>
                </a:solidFill>
              </a:rPr>
              <a:t>18নং ধারা </a:t>
            </a:r>
          </a:p>
        </p:txBody>
      </p:sp>
      <p:sp>
        <p:nvSpPr>
          <p:cNvPr id="3" name="Content Placeholder 2">
            <a:extLst>
              <a:ext uri="{FF2B5EF4-FFF2-40B4-BE49-F238E27FC236}">
                <a16:creationId xmlns:a16="http://schemas.microsoft.com/office/drawing/2014/main" id="{C10C9E9E-E18C-6445-AD3F-8AE39B68AFAE}"/>
              </a:ext>
            </a:extLst>
          </p:cNvPr>
          <p:cNvSpPr>
            <a:spLocks noGrp="1"/>
          </p:cNvSpPr>
          <p:nvPr>
            <p:ph idx="1"/>
          </p:nvPr>
        </p:nvSpPr>
        <p:spPr/>
        <p:txBody>
          <a:bodyPr>
            <a:normAutofit/>
          </a:bodyPr>
          <a:lstStyle/>
          <a:p>
            <a:pPr marL="0" indent="0">
              <a:buNone/>
            </a:pPr>
            <a:r>
              <a:rPr lang="en-US" sz="3600" b="1">
                <a:solidFill>
                  <a:srgbClr val="FFFF00"/>
                </a:solidFill>
              </a:rPr>
              <a:t>সামরিক কিংবা শিক্ষা বিষয়ক উপাধি ছাড়া অন্য কোনো উপাধি প্রদান নিষিদ্ধ করা হয়েছে। </a:t>
            </a:r>
          </a:p>
        </p:txBody>
      </p:sp>
    </p:spTree>
    <p:extLst>
      <p:ext uri="{BB962C8B-B14F-4D97-AF65-F5344CB8AC3E}">
        <p14:creationId xmlns:p14="http://schemas.microsoft.com/office/powerpoint/2010/main" val="1539974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1AD0-39FC-6E4F-8B2B-737785A475FD}"/>
              </a:ext>
            </a:extLst>
          </p:cNvPr>
          <p:cNvSpPr>
            <a:spLocks noGrp="1"/>
          </p:cNvSpPr>
          <p:nvPr>
            <p:ph type="title"/>
          </p:nvPr>
        </p:nvSpPr>
        <p:spPr/>
        <p:txBody>
          <a:bodyPr/>
          <a:lstStyle/>
          <a:p>
            <a:pPr algn="ctr"/>
            <a:r>
              <a:rPr lang="en-US" sz="4400" b="1">
                <a:solidFill>
                  <a:schemeClr val="accent5">
                    <a:lumMod val="75000"/>
                  </a:schemeClr>
                </a:solidFill>
              </a:rPr>
              <a:t>উপসংহার</a:t>
            </a:r>
            <a:r>
              <a:rPr lang="en-US">
                <a:solidFill>
                  <a:schemeClr val="accent5">
                    <a:lumMod val="75000"/>
                  </a:schemeClr>
                </a:solidFill>
              </a:rPr>
              <a:t> </a:t>
            </a:r>
          </a:p>
        </p:txBody>
      </p:sp>
      <p:sp>
        <p:nvSpPr>
          <p:cNvPr id="3" name="Content Placeholder 2">
            <a:extLst>
              <a:ext uri="{FF2B5EF4-FFF2-40B4-BE49-F238E27FC236}">
                <a16:creationId xmlns:a16="http://schemas.microsoft.com/office/drawing/2014/main" id="{9E11DB78-9A45-8545-A9F0-CF3C79CEB969}"/>
              </a:ext>
            </a:extLst>
          </p:cNvPr>
          <p:cNvSpPr>
            <a:spLocks noGrp="1"/>
          </p:cNvSpPr>
          <p:nvPr>
            <p:ph idx="1"/>
          </p:nvPr>
        </p:nvSpPr>
        <p:spPr>
          <a:xfrm>
            <a:off x="1289069" y="2324502"/>
            <a:ext cx="9613861" cy="3599316"/>
          </a:xfrm>
        </p:spPr>
        <p:txBody>
          <a:bodyPr>
            <a:normAutofit fontScale="77500" lnSpcReduction="20000"/>
          </a:bodyPr>
          <a:lstStyle/>
          <a:p>
            <a:pPr marL="0" indent="0">
              <a:buNone/>
            </a:pPr>
            <a:r>
              <a:rPr lang="en-US" sz="3900" b="1">
                <a:solidFill>
                  <a:srgbClr val="FFFF00"/>
                </a:solidFill>
              </a:rPr>
              <a:t>ভারতীয় সংবিধানে সাম্যের অধিকারকে মৌলিক অধিকার হিসাবে স্বীকৃতি দান গণতন্ত্রের পথে একটি সুদৃঢ় পদক্ষেপ এ বিষয়ে কোনো সন্দেহ নেই, তথাপি একথা বলা যায় এই অধিকারগুলি মূলত রাজনৈতিক ও সামাজিক প্রকৃতির। অর্থনৈতিক ক্ষেত্রে সাম্যের বিষয়টি পুরোপুরি অবহেলিত থেকে গেছে। অথচ অর্থনৈতিক ক্ষেত্রে সাম্য প্রতিষ্ঠিত না হলে রাজনৈতিক, আইনগত ও সামাজিক অধিকার প্রহসনে পরিণত হয়। আসলে ভারতীয় সংবিধানের প্রণেতারা যেহেতু উদারনৈতিক আদর্শের দ্বারা পরিচালিত হয়েছিলেন, সেহেতু স্বাভাবিকভাবেই সাম্যের অধিকারটিকে উদারনৈতিক আদর্শের সঙ্গে সামঞ্জস্যপূর্ণ করে গড়ে তোলা হয়েছে। </a:t>
            </a:r>
          </a:p>
          <a:p>
            <a:pPr marL="0" indent="0">
              <a:buNone/>
            </a:pPr>
            <a:endParaRPr lang="en-US">
              <a:solidFill>
                <a:schemeClr val="accent6"/>
              </a:solidFill>
            </a:endParaRPr>
          </a:p>
        </p:txBody>
      </p:sp>
    </p:spTree>
    <p:extLst>
      <p:ext uri="{BB962C8B-B14F-4D97-AF65-F5344CB8AC3E}">
        <p14:creationId xmlns:p14="http://schemas.microsoft.com/office/powerpoint/2010/main" val="83881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157E8-7520-324D-B019-770E66743C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E2A8DB-B7E7-1848-9440-BB3260227110}"/>
              </a:ext>
            </a:extLst>
          </p:cNvPr>
          <p:cNvSpPr>
            <a:spLocks noGrp="1"/>
          </p:cNvSpPr>
          <p:nvPr>
            <p:ph idx="1"/>
          </p:nvPr>
        </p:nvSpPr>
        <p:spPr/>
        <p:txBody>
          <a:bodyPr anchor="ctr">
            <a:normAutofit/>
          </a:bodyPr>
          <a:lstStyle/>
          <a:p>
            <a:pPr marL="0" indent="0" algn="ctr">
              <a:buNone/>
            </a:pPr>
            <a:r>
              <a:rPr lang="en-US" sz="7200" b="1">
                <a:solidFill>
                  <a:schemeClr val="accent4"/>
                </a:solidFill>
              </a:rPr>
              <a:t>ধন্যবাদ</a:t>
            </a:r>
            <a:r>
              <a:rPr lang="en-US" sz="6000">
                <a:solidFill>
                  <a:schemeClr val="accent4"/>
                </a:solidFill>
              </a:rPr>
              <a:t> </a:t>
            </a:r>
          </a:p>
        </p:txBody>
      </p:sp>
    </p:spTree>
    <p:extLst>
      <p:ext uri="{BB962C8B-B14F-4D97-AF65-F5344CB8AC3E}">
        <p14:creationId xmlns:p14="http://schemas.microsoft.com/office/powerpoint/2010/main" val="238608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17615-B907-BF42-8974-DD9FE80B2105}"/>
              </a:ext>
            </a:extLst>
          </p:cNvPr>
          <p:cNvSpPr>
            <a:spLocks noGrp="1"/>
          </p:cNvSpPr>
          <p:nvPr>
            <p:ph type="title"/>
          </p:nvPr>
        </p:nvSpPr>
        <p:spPr/>
        <p:txBody>
          <a:bodyPr>
            <a:normAutofit/>
          </a:bodyPr>
          <a:lstStyle/>
          <a:p>
            <a:pPr algn="ctr"/>
            <a:r>
              <a:rPr lang="en-US" sz="4400" b="1">
                <a:solidFill>
                  <a:schemeClr val="accent2">
                    <a:lumMod val="60000"/>
                    <a:lumOff val="40000"/>
                  </a:schemeClr>
                </a:solidFill>
              </a:rPr>
              <a:t>ভারতীয় পার্লামেন্ট</a:t>
            </a:r>
            <a:r>
              <a:rPr lang="en-US" sz="4400">
                <a:solidFill>
                  <a:schemeClr val="accent2">
                    <a:lumMod val="60000"/>
                    <a:lumOff val="40000"/>
                  </a:schemeClr>
                </a:solidFill>
              </a:rPr>
              <a:t> </a:t>
            </a:r>
          </a:p>
        </p:txBody>
      </p:sp>
      <p:pic>
        <p:nvPicPr>
          <p:cNvPr id="4" name="Picture 4">
            <a:extLst>
              <a:ext uri="{FF2B5EF4-FFF2-40B4-BE49-F238E27FC236}">
                <a16:creationId xmlns:a16="http://schemas.microsoft.com/office/drawing/2014/main" id="{D839B932-0E9B-CE4A-97AC-0A5B6F1DAB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9690" y="2336800"/>
            <a:ext cx="5016596" cy="3598863"/>
          </a:xfrm>
        </p:spPr>
      </p:pic>
    </p:spTree>
    <p:extLst>
      <p:ext uri="{BB962C8B-B14F-4D97-AF65-F5344CB8AC3E}">
        <p14:creationId xmlns:p14="http://schemas.microsoft.com/office/powerpoint/2010/main" val="304372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7262-D4FD-AC4C-985F-7891C4ABC571}"/>
              </a:ext>
            </a:extLst>
          </p:cNvPr>
          <p:cNvSpPr>
            <a:spLocks noGrp="1"/>
          </p:cNvSpPr>
          <p:nvPr>
            <p:ph type="title"/>
          </p:nvPr>
        </p:nvSpPr>
        <p:spPr/>
        <p:txBody>
          <a:bodyPr>
            <a:normAutofit/>
          </a:bodyPr>
          <a:lstStyle/>
          <a:p>
            <a:pPr algn="ctr"/>
            <a:r>
              <a:rPr lang="en-US" sz="4400" b="1">
                <a:solidFill>
                  <a:schemeClr val="accent1">
                    <a:lumMod val="75000"/>
                  </a:schemeClr>
                </a:solidFill>
              </a:rPr>
              <a:t>মৌলিক অধিকারের সংজ্ঞা </a:t>
            </a:r>
          </a:p>
        </p:txBody>
      </p:sp>
      <p:sp>
        <p:nvSpPr>
          <p:cNvPr id="3" name="Content Placeholder 2">
            <a:extLst>
              <a:ext uri="{FF2B5EF4-FFF2-40B4-BE49-F238E27FC236}">
                <a16:creationId xmlns:a16="http://schemas.microsoft.com/office/drawing/2014/main" id="{41145642-D6A8-5B40-A316-AD6A6EFB43D5}"/>
              </a:ext>
            </a:extLst>
          </p:cNvPr>
          <p:cNvSpPr>
            <a:spLocks noGrp="1"/>
          </p:cNvSpPr>
          <p:nvPr>
            <p:ph idx="1"/>
          </p:nvPr>
        </p:nvSpPr>
        <p:spPr/>
        <p:txBody>
          <a:bodyPr>
            <a:normAutofit/>
          </a:bodyPr>
          <a:lstStyle/>
          <a:p>
            <a:r>
              <a:rPr lang="en-US" sz="3600" b="1">
                <a:solidFill>
                  <a:srgbClr val="FFFF00"/>
                </a:solidFill>
              </a:rPr>
              <a:t>মানুষের ব্যক্তিত্ব বিকাশের ক্ষেত্রে অপরিহার্য অধিকারগুলিকে সাধারণভাবে মৌলিক অধিকার বলা হয়। জোহারির মতে, মৌলিক অধিকারগুলি শুধু অপরিহার্য অধিকার বলে স্বীকৃত হলেই চলবে না, এগুলিকে অবশ্যই দেশের উচ্চতর আইন দ্বারা সংরক্ষিত হতে হবে। </a:t>
            </a:r>
          </a:p>
        </p:txBody>
      </p:sp>
    </p:spTree>
    <p:extLst>
      <p:ext uri="{BB962C8B-B14F-4D97-AF65-F5344CB8AC3E}">
        <p14:creationId xmlns:p14="http://schemas.microsoft.com/office/powerpoint/2010/main" val="1756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851A9-1180-D648-AFA6-87E8CA2D9A85}"/>
              </a:ext>
            </a:extLst>
          </p:cNvPr>
          <p:cNvSpPr>
            <a:spLocks noGrp="1"/>
          </p:cNvSpPr>
          <p:nvPr>
            <p:ph type="title"/>
          </p:nvPr>
        </p:nvSpPr>
        <p:spPr/>
        <p:txBody>
          <a:bodyPr anchor="ctr">
            <a:noAutofit/>
          </a:bodyPr>
          <a:lstStyle/>
          <a:p>
            <a:r>
              <a:rPr lang="en-US" sz="4400" b="1">
                <a:solidFill>
                  <a:schemeClr val="accent2">
                    <a:lumMod val="75000"/>
                  </a:schemeClr>
                </a:solidFill>
              </a:rPr>
              <a:t>ভারতীয় সংবিধানে স্বীকৃত মৌলিক অধিকার </a:t>
            </a:r>
            <a:br>
              <a:rPr lang="en-US" sz="4400" b="1">
                <a:solidFill>
                  <a:schemeClr val="accent2">
                    <a:lumMod val="75000"/>
                  </a:schemeClr>
                </a:solidFill>
              </a:rPr>
            </a:br>
            <a:r>
              <a:rPr lang="en-US" sz="4400" b="1">
                <a:solidFill>
                  <a:schemeClr val="accent2">
                    <a:lumMod val="75000"/>
                  </a:schemeClr>
                </a:solidFill>
              </a:rPr>
              <a:t>সমূহ </a:t>
            </a:r>
          </a:p>
        </p:txBody>
      </p:sp>
      <p:sp>
        <p:nvSpPr>
          <p:cNvPr id="3" name="Content Placeholder 2">
            <a:extLst>
              <a:ext uri="{FF2B5EF4-FFF2-40B4-BE49-F238E27FC236}">
                <a16:creationId xmlns:a16="http://schemas.microsoft.com/office/drawing/2014/main" id="{EDB0B67C-C7D6-EB45-A7CF-F99E854BBDDA}"/>
              </a:ext>
            </a:extLst>
          </p:cNvPr>
          <p:cNvSpPr>
            <a:spLocks noGrp="1"/>
          </p:cNvSpPr>
          <p:nvPr>
            <p:ph idx="1"/>
          </p:nvPr>
        </p:nvSpPr>
        <p:spPr>
          <a:xfrm>
            <a:off x="346364" y="2287125"/>
            <a:ext cx="10096260" cy="4021641"/>
          </a:xfrm>
        </p:spPr>
        <p:txBody>
          <a:bodyPr>
            <a:normAutofit fontScale="77500" lnSpcReduction="20000"/>
          </a:bodyPr>
          <a:lstStyle/>
          <a:p>
            <a:pPr marL="0" indent="0">
              <a:buNone/>
            </a:pPr>
            <a:r>
              <a:rPr lang="en-US" sz="3900" b="1">
                <a:solidFill>
                  <a:srgbClr val="FFFF00"/>
                </a:solidFill>
              </a:rPr>
              <a:t>মূল সংবিধানের তৃতীয় অধ্যায়ে 12-35 নং ধারাগুলিতে 7 প্রকার মৌলিক অধিকারের উল্লেখ ছিল। যথা –</a:t>
            </a:r>
          </a:p>
          <a:p>
            <a:pPr marL="514350" indent="-514350">
              <a:buFont typeface="+mj-lt"/>
              <a:buAutoNum type="arabicPeriod"/>
            </a:pPr>
            <a:r>
              <a:rPr lang="en-US" sz="3900" b="1">
                <a:solidFill>
                  <a:srgbClr val="FFFF00"/>
                </a:solidFill>
              </a:rPr>
              <a:t>সাম্যের অধিকার (14-18), 2. স্বাধীনতার অধিকার (19-22), 3.শোষনের বিরুদ্ধে অধিকার (23-24), 4. ধর্মীয় স্বাধীনতার অধিকার (25-28),  5. সংস্কৃতি ও শিক্ষা বিষয়ক অধিকার (29-30), 6. সম্পত্তির  অধিকার (31), 7. শাসনতান্ত্রিক প্রতিবিধানের অধিকার (32)। </a:t>
            </a:r>
          </a:p>
          <a:p>
            <a:pPr marL="0" indent="0">
              <a:buNone/>
            </a:pPr>
            <a:r>
              <a:rPr lang="en-US" sz="3900" b="1">
                <a:solidFill>
                  <a:srgbClr val="FFFF00"/>
                </a:solidFill>
              </a:rPr>
              <a:t>     1978 সালে 44 তম সংবিধান সংশোধনী আইনে সম্পত্তির অধিকারকে মৌলিক অধিকারের অধ্যায় থেকে বাদ দিয়ে একটি সাধারণ অধিকারে পরিণত করা হয়েছে। সুতরাং বর্তমানে 6 প্রকার মৌলিক অধিকার রয়েছে। </a:t>
            </a:r>
          </a:p>
          <a:p>
            <a:pPr marL="0" indent="0">
              <a:buNone/>
            </a:pPr>
            <a:endParaRPr lang="en-US">
              <a:solidFill>
                <a:schemeClr val="accent5">
                  <a:lumMod val="75000"/>
                </a:schemeClr>
              </a:solidFill>
            </a:endParaRPr>
          </a:p>
        </p:txBody>
      </p:sp>
    </p:spTree>
    <p:extLst>
      <p:ext uri="{BB962C8B-B14F-4D97-AF65-F5344CB8AC3E}">
        <p14:creationId xmlns:p14="http://schemas.microsoft.com/office/powerpoint/2010/main" val="131948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7A14E-2E9C-A44B-BE40-4C649B119494}"/>
              </a:ext>
            </a:extLst>
          </p:cNvPr>
          <p:cNvSpPr>
            <a:spLocks noGrp="1"/>
          </p:cNvSpPr>
          <p:nvPr>
            <p:ph type="title"/>
          </p:nvPr>
        </p:nvSpPr>
        <p:spPr/>
        <p:txBody>
          <a:bodyPr>
            <a:normAutofit/>
          </a:bodyPr>
          <a:lstStyle/>
          <a:p>
            <a:pPr algn="ctr"/>
            <a:r>
              <a:rPr lang="en-US" sz="4400" b="1"/>
              <a:t>1.সাম্যের অধিকার</a:t>
            </a:r>
            <a:r>
              <a:rPr lang="en-US" sz="4400" b="1">
                <a:solidFill>
                  <a:schemeClr val="accent4">
                    <a:lumMod val="50000"/>
                  </a:schemeClr>
                </a:solidFill>
              </a:rPr>
              <a:t> </a:t>
            </a:r>
          </a:p>
        </p:txBody>
      </p:sp>
      <p:sp>
        <p:nvSpPr>
          <p:cNvPr id="3" name="Content Placeholder 2">
            <a:extLst>
              <a:ext uri="{FF2B5EF4-FFF2-40B4-BE49-F238E27FC236}">
                <a16:creationId xmlns:a16="http://schemas.microsoft.com/office/drawing/2014/main" id="{86560D66-6AB3-6F49-94B9-62D7C5B9C434}"/>
              </a:ext>
            </a:extLst>
          </p:cNvPr>
          <p:cNvSpPr>
            <a:spLocks noGrp="1"/>
          </p:cNvSpPr>
          <p:nvPr>
            <p:ph idx="1"/>
          </p:nvPr>
        </p:nvSpPr>
        <p:spPr/>
        <p:txBody>
          <a:bodyPr/>
          <a:lstStyle/>
          <a:p>
            <a:pPr marL="0" indent="0">
              <a:buNone/>
            </a:pPr>
            <a:r>
              <a:rPr lang="en-US" sz="3600" b="1">
                <a:solidFill>
                  <a:srgbClr val="FFFF00"/>
                </a:solidFill>
              </a:rPr>
              <a:t>ভারতীয় সংবিধানে 14 থেকে 18 নং ধারাগুলিতে সাম্যের অধিকার লিপিবদ্ধ করা হয়েছে। </a:t>
            </a:r>
          </a:p>
          <a:p>
            <a:pPr marL="0" indent="0">
              <a:buNone/>
            </a:pPr>
            <a:endParaRPr lang="en-US">
              <a:solidFill>
                <a:schemeClr val="accent2">
                  <a:lumMod val="60000"/>
                  <a:lumOff val="40000"/>
                </a:schemeClr>
              </a:solidFill>
            </a:endParaRPr>
          </a:p>
        </p:txBody>
      </p:sp>
    </p:spTree>
    <p:extLst>
      <p:ext uri="{BB962C8B-B14F-4D97-AF65-F5344CB8AC3E}">
        <p14:creationId xmlns:p14="http://schemas.microsoft.com/office/powerpoint/2010/main" val="272773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5B53-01B5-404B-B438-04CACFC0FD82}"/>
              </a:ext>
            </a:extLst>
          </p:cNvPr>
          <p:cNvSpPr>
            <a:spLocks noGrp="1"/>
          </p:cNvSpPr>
          <p:nvPr>
            <p:ph type="title"/>
          </p:nvPr>
        </p:nvSpPr>
        <p:spPr/>
        <p:txBody>
          <a:bodyPr>
            <a:normAutofit/>
          </a:bodyPr>
          <a:lstStyle/>
          <a:p>
            <a:pPr algn="ctr"/>
            <a:r>
              <a:rPr lang="en-US" sz="6000" b="1">
                <a:solidFill>
                  <a:schemeClr val="accent4">
                    <a:lumMod val="60000"/>
                    <a:lumOff val="40000"/>
                  </a:schemeClr>
                </a:solidFill>
              </a:rPr>
              <a:t>14নং ধারা</a:t>
            </a:r>
            <a:r>
              <a:rPr lang="en-US" sz="6000">
                <a:solidFill>
                  <a:schemeClr val="accent4">
                    <a:lumMod val="60000"/>
                    <a:lumOff val="40000"/>
                  </a:schemeClr>
                </a:solidFill>
              </a:rPr>
              <a:t> </a:t>
            </a:r>
          </a:p>
        </p:txBody>
      </p:sp>
      <p:sp>
        <p:nvSpPr>
          <p:cNvPr id="3" name="Content Placeholder 2">
            <a:extLst>
              <a:ext uri="{FF2B5EF4-FFF2-40B4-BE49-F238E27FC236}">
                <a16:creationId xmlns:a16="http://schemas.microsoft.com/office/drawing/2014/main" id="{2AE4B095-1951-A547-98FD-C5A577A949C8}"/>
              </a:ext>
            </a:extLst>
          </p:cNvPr>
          <p:cNvSpPr>
            <a:spLocks noGrp="1"/>
          </p:cNvSpPr>
          <p:nvPr>
            <p:ph idx="1"/>
          </p:nvPr>
        </p:nvSpPr>
        <p:spPr/>
        <p:txBody>
          <a:bodyPr>
            <a:normAutofit/>
          </a:bodyPr>
          <a:lstStyle/>
          <a:p>
            <a:pPr marL="0" indent="0">
              <a:buNone/>
            </a:pPr>
            <a:r>
              <a:rPr lang="en-US" sz="3600" b="1">
                <a:solidFill>
                  <a:srgbClr val="FFFF00"/>
                </a:solidFill>
              </a:rPr>
              <a:t>14নং ধারায় বলা হয়েছে, ভারতীয় ভূখণ্ডের মধ্যে কোনো ব্যক্তিকে ‘আইনের দৃষ্টিতে সাম্য ‘অথবা ‘আইন কর্তৃক সমভাবে সংরক্ষিত হওয়ার অধিকার ‘থেকে বঞ্চিত করবে না।</a:t>
            </a:r>
            <a:r>
              <a:rPr lang="en-US" sz="3600">
                <a:solidFill>
                  <a:schemeClr val="accent6"/>
                </a:solidFill>
              </a:rPr>
              <a:t> </a:t>
            </a:r>
          </a:p>
        </p:txBody>
      </p:sp>
    </p:spTree>
    <p:extLst>
      <p:ext uri="{BB962C8B-B14F-4D97-AF65-F5344CB8AC3E}">
        <p14:creationId xmlns:p14="http://schemas.microsoft.com/office/powerpoint/2010/main" val="248385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C400-5DD7-C14D-AE75-185F093CD8DF}"/>
              </a:ext>
            </a:extLst>
          </p:cNvPr>
          <p:cNvSpPr>
            <a:spLocks noGrp="1"/>
          </p:cNvSpPr>
          <p:nvPr>
            <p:ph type="title"/>
          </p:nvPr>
        </p:nvSpPr>
        <p:spPr/>
        <p:txBody>
          <a:bodyPr>
            <a:normAutofit/>
          </a:bodyPr>
          <a:lstStyle/>
          <a:p>
            <a:pPr algn="ctr"/>
            <a:r>
              <a:rPr lang="en-US" sz="4400" b="1">
                <a:solidFill>
                  <a:schemeClr val="accent1"/>
                </a:solidFill>
              </a:rPr>
              <a:t>15নং ধারা </a:t>
            </a:r>
          </a:p>
        </p:txBody>
      </p:sp>
      <p:sp>
        <p:nvSpPr>
          <p:cNvPr id="3" name="Content Placeholder 2">
            <a:extLst>
              <a:ext uri="{FF2B5EF4-FFF2-40B4-BE49-F238E27FC236}">
                <a16:creationId xmlns:a16="http://schemas.microsoft.com/office/drawing/2014/main" id="{644F6DF2-9F48-FA46-9029-D2963B3DF63A}"/>
              </a:ext>
            </a:extLst>
          </p:cNvPr>
          <p:cNvSpPr>
            <a:spLocks noGrp="1"/>
          </p:cNvSpPr>
          <p:nvPr>
            <p:ph idx="1"/>
          </p:nvPr>
        </p:nvSpPr>
        <p:spPr/>
        <p:txBody>
          <a:bodyPr>
            <a:normAutofit/>
          </a:bodyPr>
          <a:lstStyle/>
          <a:p>
            <a:pPr marL="0" indent="0">
              <a:buNone/>
            </a:pPr>
            <a:r>
              <a:rPr lang="en-US" sz="3600" b="1">
                <a:solidFill>
                  <a:srgbClr val="FFFF00"/>
                </a:solidFill>
              </a:rPr>
              <a:t>জাতি, ধৰ্ম, বর্ণ, স্ত্রী, পুরুষ, জন্মস্থান ইত্যাদি নির্বিশেষে যে কোন প্রকার বৈষম্যকে নিষিদ্ধকরণের কথা বলা হয়েছে।</a:t>
            </a:r>
            <a:r>
              <a:rPr lang="en-US" sz="3600" b="1">
                <a:solidFill>
                  <a:schemeClr val="accent2"/>
                </a:solidFill>
              </a:rPr>
              <a:t> </a:t>
            </a:r>
          </a:p>
        </p:txBody>
      </p:sp>
    </p:spTree>
    <p:extLst>
      <p:ext uri="{BB962C8B-B14F-4D97-AF65-F5344CB8AC3E}">
        <p14:creationId xmlns:p14="http://schemas.microsoft.com/office/powerpoint/2010/main" val="428622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734CC-85A0-4E43-B87E-90AD3F2C07E7}"/>
              </a:ext>
            </a:extLst>
          </p:cNvPr>
          <p:cNvSpPr>
            <a:spLocks noGrp="1"/>
          </p:cNvSpPr>
          <p:nvPr>
            <p:ph type="title"/>
          </p:nvPr>
        </p:nvSpPr>
        <p:spPr/>
        <p:txBody>
          <a:bodyPr>
            <a:normAutofit/>
          </a:bodyPr>
          <a:lstStyle/>
          <a:p>
            <a:pPr algn="ctr"/>
            <a:r>
              <a:rPr lang="en-US" sz="4400" b="1">
                <a:solidFill>
                  <a:schemeClr val="accent6"/>
                </a:solidFill>
              </a:rPr>
              <a:t>16নং ধারা </a:t>
            </a:r>
          </a:p>
        </p:txBody>
      </p:sp>
      <p:sp>
        <p:nvSpPr>
          <p:cNvPr id="3" name="Content Placeholder 2">
            <a:extLst>
              <a:ext uri="{FF2B5EF4-FFF2-40B4-BE49-F238E27FC236}">
                <a16:creationId xmlns:a16="http://schemas.microsoft.com/office/drawing/2014/main" id="{A73C226C-778B-0341-AC62-0D9905A68480}"/>
              </a:ext>
            </a:extLst>
          </p:cNvPr>
          <p:cNvSpPr>
            <a:spLocks noGrp="1"/>
          </p:cNvSpPr>
          <p:nvPr>
            <p:ph idx="1"/>
          </p:nvPr>
        </p:nvSpPr>
        <p:spPr/>
        <p:txBody>
          <a:bodyPr>
            <a:normAutofit/>
          </a:bodyPr>
          <a:lstStyle/>
          <a:p>
            <a:pPr marL="0" indent="0">
              <a:buNone/>
            </a:pPr>
            <a:r>
              <a:rPr lang="en-US" sz="3600" b="1">
                <a:solidFill>
                  <a:srgbClr val="FFFF00"/>
                </a:solidFill>
              </a:rPr>
              <a:t>সরকারি চাকুরীলাভের ক্ষেত্রে সকল নাগরিকদের সমান সুযোগ সুবিধা প্রদানের কথা বলা হয়েছে।</a:t>
            </a:r>
            <a:r>
              <a:rPr lang="en-US" sz="3600">
                <a:solidFill>
                  <a:srgbClr val="FFFF00"/>
                </a:solidFill>
              </a:rPr>
              <a:t> </a:t>
            </a:r>
          </a:p>
        </p:txBody>
      </p:sp>
    </p:spTree>
    <p:extLst>
      <p:ext uri="{BB962C8B-B14F-4D97-AF65-F5344CB8AC3E}">
        <p14:creationId xmlns:p14="http://schemas.microsoft.com/office/powerpoint/2010/main" val="225828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E94F-9E4F-9C4A-BD81-798DE7594231}"/>
              </a:ext>
            </a:extLst>
          </p:cNvPr>
          <p:cNvSpPr>
            <a:spLocks noGrp="1"/>
          </p:cNvSpPr>
          <p:nvPr>
            <p:ph type="title"/>
          </p:nvPr>
        </p:nvSpPr>
        <p:spPr/>
        <p:txBody>
          <a:bodyPr/>
          <a:lstStyle/>
          <a:p>
            <a:pPr algn="ctr"/>
            <a:r>
              <a:rPr lang="en-US" sz="4400" b="1">
                <a:solidFill>
                  <a:schemeClr val="accent4">
                    <a:lumMod val="60000"/>
                    <a:lumOff val="40000"/>
                  </a:schemeClr>
                </a:solidFill>
              </a:rPr>
              <a:t>17নং ধারা</a:t>
            </a:r>
            <a:r>
              <a:rPr lang="en-US" b="1">
                <a:solidFill>
                  <a:schemeClr val="accent4">
                    <a:lumMod val="60000"/>
                    <a:lumOff val="40000"/>
                  </a:schemeClr>
                </a:solidFill>
              </a:rPr>
              <a:t> </a:t>
            </a:r>
          </a:p>
        </p:txBody>
      </p:sp>
      <p:sp>
        <p:nvSpPr>
          <p:cNvPr id="3" name="Content Placeholder 2">
            <a:extLst>
              <a:ext uri="{FF2B5EF4-FFF2-40B4-BE49-F238E27FC236}">
                <a16:creationId xmlns:a16="http://schemas.microsoft.com/office/drawing/2014/main" id="{2267E707-5F08-5F4F-B8C7-A0E8315173B2}"/>
              </a:ext>
            </a:extLst>
          </p:cNvPr>
          <p:cNvSpPr>
            <a:spLocks noGrp="1"/>
          </p:cNvSpPr>
          <p:nvPr>
            <p:ph idx="1"/>
          </p:nvPr>
        </p:nvSpPr>
        <p:spPr/>
        <p:txBody>
          <a:bodyPr>
            <a:normAutofit/>
          </a:bodyPr>
          <a:lstStyle/>
          <a:p>
            <a:pPr marL="0" indent="0">
              <a:buNone/>
            </a:pPr>
            <a:r>
              <a:rPr lang="en-US" sz="3600" b="1">
                <a:solidFill>
                  <a:srgbClr val="FFFF00"/>
                </a:solidFill>
              </a:rPr>
              <a:t>অস্পৃশ্যতা নিষিদ্ধকরণের কথা বলা হয়েছে।</a:t>
            </a:r>
            <a:r>
              <a:rPr lang="en-US" sz="3200" b="1">
                <a:solidFill>
                  <a:srgbClr val="FFFF00"/>
                </a:solidFill>
              </a:rPr>
              <a:t> </a:t>
            </a:r>
          </a:p>
        </p:txBody>
      </p:sp>
    </p:spTree>
    <p:extLst>
      <p:ext uri="{BB962C8B-B14F-4D97-AF65-F5344CB8AC3E}">
        <p14:creationId xmlns:p14="http://schemas.microsoft.com/office/powerpoint/2010/main" val="190840231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 ভারতীয় সংবিধানে স্বীকৃত সাম্যের অধিকার </vt:lpstr>
      <vt:lpstr>ভারতীয় পার্লামেন্ট </vt:lpstr>
      <vt:lpstr>মৌলিক অধিকারের সংজ্ঞা </vt:lpstr>
      <vt:lpstr>ভারতীয় সংবিধানে স্বীকৃত মৌলিক অধিকার  সমূহ </vt:lpstr>
      <vt:lpstr>1.সাম্যের অধিকার </vt:lpstr>
      <vt:lpstr>14নং ধারা </vt:lpstr>
      <vt:lpstr>15নং ধারা </vt:lpstr>
      <vt:lpstr>16নং ধারা </vt:lpstr>
      <vt:lpstr>17নং ধারা </vt:lpstr>
      <vt:lpstr>18নং ধারা </vt:lpstr>
      <vt:lpstr>উপসংহার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ভারতীয় সংবিধানে স্বীকৃত সাম্যের অধিকার </dc:title>
  <dc:creator>Dinesh Das</dc:creator>
  <cp:lastModifiedBy>Unknown User</cp:lastModifiedBy>
  <cp:revision>14</cp:revision>
  <dcterms:created xsi:type="dcterms:W3CDTF">2021-09-06T10:29:59Z</dcterms:created>
  <dcterms:modified xsi:type="dcterms:W3CDTF">2021-09-06T14:18:24Z</dcterms:modified>
</cp:coreProperties>
</file>